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9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39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EFA05C5-893A-4A24-8EC9-3A1965F2638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390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4813AE-8D9A-4CC8-B649-1833F53440C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48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Read &amp; answer questions carefully on Form 5695 Page 2.  Page 1 is for solar &amp; geothermal improvements (Out of Scope)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/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/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/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/>
            <a:endParaRPr lang="en-US" altLang="en-US" dirty="0" smtClean="0">
              <a:cs typeface="Arial" panose="020B0604020202020204" pitchFamily="34" charset="0"/>
            </a:endParaRPr>
          </a:p>
          <a:p>
            <a:pPr marL="273050" lvl="1"/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2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9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Must enter energy credit amounts from 2006 – prior</a:t>
            </a:r>
            <a:r>
              <a:rPr lang="en-US" altLang="en-US" baseline="0" dirty="0" smtClean="0">
                <a:cs typeface="Arial" panose="020B0604020202020204" pitchFamily="34" charset="0"/>
              </a:rPr>
              <a:t> tax year</a:t>
            </a:r>
            <a:r>
              <a:rPr lang="en-US" altLang="en-US" dirty="0" smtClean="0">
                <a:cs typeface="Arial" panose="020B0604020202020204" pitchFamily="34" charset="0"/>
              </a:rPr>
              <a:t> Form 5695.  If total is &gt;/= $500, taxpayer cannot claim current</a:t>
            </a:r>
            <a:r>
              <a:rPr lang="en-US" altLang="en-US" baseline="0" dirty="0" smtClean="0">
                <a:cs typeface="Arial" panose="020B0604020202020204" pitchFamily="34" charset="0"/>
              </a:rPr>
              <a:t> tax year</a:t>
            </a:r>
            <a:r>
              <a:rPr lang="en-US" altLang="en-US" dirty="0" smtClean="0">
                <a:cs typeface="Arial" panose="020B0604020202020204" pitchFamily="34" charset="0"/>
              </a:rPr>
              <a:t> credit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Since this is a nonrefundable credit, amount claimed cannot be greater than tax liability when added to other nonrefundable credits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appropriate energy improvement costs on Lines 19a – d &amp; 22a - c.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Be careful to determine which labor costs can be included, depending on type of improvement.  Instructions for Lines 19 &amp; 22 specify if labor can be claimed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credits for windows claimed in 2006-prior</a:t>
            </a:r>
            <a:r>
              <a:rPr lang="en-US" altLang="en-US" baseline="0" dirty="0" smtClean="0">
                <a:cs typeface="Arial" panose="020B0604020202020204" pitchFamily="34" charset="0"/>
              </a:rPr>
              <a:t> tax year</a:t>
            </a:r>
            <a:r>
              <a:rPr lang="en-US" altLang="en-US" dirty="0" smtClean="0">
                <a:cs typeface="Arial" panose="020B0604020202020204" pitchFamily="34" charset="0"/>
              </a:rPr>
              <a:t>, must complete Windows Expense worksheet &amp; enter amount on Line 19f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Lines 22a – c tell you maximum that can be claimed</a:t>
            </a:r>
          </a:p>
        </p:txBody>
      </p:sp>
      <p:sp>
        <p:nvSpPr>
          <p:cNvPr id="9594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52D35D7-19D0-43C7-8A52-93D6453EE4C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594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5C62AA-F781-4518-A959-F22E74A4E5D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66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After credits from prior years &amp; current</a:t>
            </a:r>
            <a:r>
              <a:rPr lang="en-US" baseline="0" dirty="0" smtClean="0"/>
              <a:t> tax year</a:t>
            </a:r>
            <a:r>
              <a:rPr lang="en-US" dirty="0" smtClean="0"/>
              <a:t> expenses are entered, TW calculates the rest of this form</a:t>
            </a:r>
          </a:p>
          <a:p>
            <a:pPr marL="274292" lvl="1">
              <a:buFontTx/>
              <a:buChar char="•"/>
              <a:defRPr/>
            </a:pPr>
            <a:r>
              <a:rPr lang="en-US" dirty="0" smtClean="0"/>
              <a:t> Lines 20 &amp; 23 show the amounts spent in current</a:t>
            </a:r>
            <a:r>
              <a:rPr lang="en-US" baseline="0" dirty="0" smtClean="0"/>
              <a:t> tax year</a:t>
            </a:r>
            <a:endParaRPr lang="en-US" dirty="0" smtClean="0"/>
          </a:p>
          <a:p>
            <a:pPr marL="274292" lvl="1">
              <a:buFontTx/>
              <a:buChar char="•"/>
              <a:defRPr/>
            </a:pPr>
            <a:r>
              <a:rPr lang="en-US" dirty="0" smtClean="0"/>
              <a:t> Line 25 shows the maximum credit amount</a:t>
            </a:r>
          </a:p>
          <a:p>
            <a:pPr marL="274292" lvl="1">
              <a:buFontTx/>
              <a:buChar char="•"/>
              <a:defRPr/>
            </a:pPr>
            <a:r>
              <a:rPr lang="en-US" dirty="0" smtClean="0"/>
              <a:t> Line 26 shows the credits claimed for prior years</a:t>
            </a:r>
          </a:p>
          <a:p>
            <a:pPr marL="274292" lvl="1">
              <a:buFontTx/>
              <a:buChar char="•"/>
              <a:defRPr/>
            </a:pPr>
            <a:r>
              <a:rPr lang="en-US" dirty="0" smtClean="0"/>
              <a:t> Line 27 shows amount still available (maximum credit minus credits taken in prior years)</a:t>
            </a:r>
          </a:p>
          <a:p>
            <a:pPr marL="274292" lvl="1">
              <a:buFontTx/>
              <a:buChar char="•"/>
              <a:defRPr/>
            </a:pPr>
            <a:r>
              <a:rPr lang="en-US" dirty="0" smtClean="0"/>
              <a:t> Line 30 shows current</a:t>
            </a:r>
            <a:r>
              <a:rPr lang="en-US" baseline="0" dirty="0" smtClean="0"/>
              <a:t> tax year</a:t>
            </a:r>
            <a:r>
              <a:rPr lang="en-US" dirty="0" smtClean="0"/>
              <a:t> credit.  TW transfers to 1040 Line 53</a:t>
            </a:r>
          </a:p>
          <a:p>
            <a:pPr marL="274292" lvl="1"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  <a:p>
            <a:pPr marL="274610" lvl="1">
              <a:buFontTx/>
              <a:buChar char="•"/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  <a:p>
            <a:pPr marL="274610" lvl="1">
              <a:defRPr/>
            </a:pPr>
            <a:endParaRPr lang="en-US" dirty="0" smtClean="0"/>
          </a:p>
        </p:txBody>
      </p:sp>
      <p:sp>
        <p:nvSpPr>
          <p:cNvPr id="9615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FC49F9A-9659-4F5B-A30F-5E8169CCEA3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615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8CE0CB-FD15-42BE-917E-8F8ABFE58E7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72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3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TW transfers Form 5695 Line 30 </a:t>
            </a:r>
            <a:r>
              <a:rPr lang="en-US" altLang="en-US" dirty="0" smtClean="0">
                <a:cs typeface="Arial" panose="020B0604020202020204" pitchFamily="34" charset="0"/>
              </a:rPr>
              <a:t>to 1040 Line 53</a:t>
            </a:r>
          </a:p>
        </p:txBody>
      </p:sp>
      <p:sp>
        <p:nvSpPr>
          <p:cNvPr id="963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3CADFCE-E6D7-4637-A103-43557BF8A29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63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06E24A-E05E-41AB-99F0-A752FC7ECF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2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Refer to Pub </a:t>
            </a:r>
            <a:r>
              <a:rPr lang="en-US" altLang="en-US" smtClean="0">
                <a:cs typeface="Arial" panose="020B0604020202020204" pitchFamily="34" charset="0"/>
              </a:rPr>
              <a:t>4012 Tab G </a:t>
            </a:r>
            <a:r>
              <a:rPr lang="en-US" altLang="en-US" dirty="0" smtClean="0">
                <a:cs typeface="Arial" panose="020B0604020202020204" pitchFamily="34" charset="0"/>
              </a:rPr>
              <a:t>for eligibility decision tree &amp; income limits chart </a:t>
            </a: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974EAB0-A8FF-4EAC-BEC4-0003D3C3DEF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4106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77C319-A5E8-44E7-ACCE-7643C2AC633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5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4310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2B2AEA-0BDC-444D-896A-A033E7F052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7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5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414h Withholding does not count for Retirement Savings Credit.  414h plans mandate “employee contributions” which the employer then pays.  Not included in taxable wages, so taxpayer already gets a tax benefit.  Therefore, cannot also take a Retirement Savings Contribution Credit  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451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A1F8E11-E636-4BC6-B5BA-A3DCB358C70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451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BFBFA-D89A-4820-8218-4C4BA6311DB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3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7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47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7EB41A-7C1C-459C-9397-A3792BBB576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47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3A4298-C642-4AC2-B3E0-AC0BE1EFB08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1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49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9A71FE-57B1-4323-B2A4-B2022C3B699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49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A6CC3-7B22-4F27-8603-6C456E2DC1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3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1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51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FE5855-6BCB-4C3D-B5C1-B55F20A93D73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513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5C8BFA-B278-41AE-A157-BCCFD5B2956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43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3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53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66285F2-8107-44BB-8B8D-78355F448C9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533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AB8125-5E17-47F5-9821-937C9DC62FC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21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5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55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8A40E6C-77BC-477B-9E0F-4A98FFD27A0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55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F0D2D3-99D6-4B26-9DFA-EE4FAC80D2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Miscellaneous Credits</a:t>
            </a:r>
          </a:p>
        </p:txBody>
      </p:sp>
      <p:sp>
        <p:nvSpPr>
          <p:cNvPr id="937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4012 Tab G </a:t>
            </a:r>
          </a:p>
          <a:p>
            <a:r>
              <a:rPr lang="en-US" altLang="en-US" dirty="0" smtClean="0"/>
              <a:t>Pub 17 Part 6</a:t>
            </a:r>
          </a:p>
          <a:p>
            <a:r>
              <a:rPr lang="en-US" altLang="en-US" dirty="0" smtClean="0"/>
              <a:t>(Federal 1040-Lines 51, 53 &amp; 54)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755" t="8235" r="1887" b="1553"/>
          <a:stretch>
            <a:fillRect/>
          </a:stretch>
        </p:blipFill>
        <p:spPr bwMode="auto">
          <a:xfrm>
            <a:off x="609600" y="16002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Residential Energy Credits – </a:t>
            </a:r>
            <a:br>
              <a:rPr lang="en-US" altLang="en-US" dirty="0" smtClean="0"/>
            </a:br>
            <a:r>
              <a:rPr lang="en-US" altLang="en-US" dirty="0" smtClean="0"/>
              <a:t>Form 5695 Page 2 Part II</a:t>
            </a: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38600" y="5181600"/>
            <a:ext cx="22860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 credits taken in prior years</a:t>
            </a:r>
            <a:endParaRPr lang="en-US" b="1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705600" y="5867400"/>
            <a:ext cx="762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3"/>
            <a:endCxn id="15" idx="1"/>
          </p:cNvCxnSpPr>
          <p:nvPr/>
        </p:nvCxnSpPr>
        <p:spPr bwMode="auto">
          <a:xfrm>
            <a:off x="6324600" y="5643265"/>
            <a:ext cx="492592" cy="2687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3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1"/>
            <a:ext cx="79248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846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Residential Energy Credits – </a:t>
            </a:r>
            <a:br>
              <a:rPr lang="en-US" altLang="en-US" dirty="0" smtClean="0"/>
            </a:br>
            <a:r>
              <a:rPr lang="en-US" altLang="en-US" dirty="0" smtClean="0"/>
              <a:t>Form 5695</a:t>
            </a:r>
            <a:endParaRPr lang="en-US" alt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638800"/>
            <a:ext cx="7188200" cy="7080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</a:rPr>
              <a:t>Enter</a:t>
            </a:r>
            <a:r>
              <a:rPr lang="en-US" b="1" dirty="0">
                <a:latin typeface="Arial" charset="0"/>
              </a:rPr>
              <a:t> amounts for energy improvements on appropriate lines.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Follow instructions on when to include labor costs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7162800" y="3886200"/>
            <a:ext cx="1295400" cy="1066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924799" y="4724399"/>
            <a:ext cx="668421" cy="3048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3886200"/>
            <a:ext cx="2590800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Expenses for current tax year.  Do not include installation costs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 bwMode="auto">
          <a:xfrm>
            <a:off x="6781800" y="4486365"/>
            <a:ext cx="1143000" cy="3142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705600" y="2534188"/>
            <a:ext cx="322179" cy="5661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17" name="TextBox 16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76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83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05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Residential Energy Credits – </a:t>
            </a:r>
            <a:br>
              <a:rPr lang="en-US" altLang="en-US" dirty="0" smtClean="0"/>
            </a:br>
            <a:r>
              <a:rPr lang="en-US" altLang="en-US" dirty="0" smtClean="0"/>
              <a:t>Form 5695</a:t>
            </a:r>
            <a:endParaRPr lang="en-US" altLang="en-US" sz="2800" dirty="0" smtClean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8077200" y="2362199"/>
            <a:ext cx="685800" cy="5334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505200"/>
            <a:ext cx="21336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Maximum credit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648200"/>
            <a:ext cx="392747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 Credits claimed for prior years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077200" y="60960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8077200" y="3505200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8077200" y="48768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595" y="2438400"/>
            <a:ext cx="348050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Expenses for </a:t>
            </a:r>
            <a:r>
              <a:rPr lang="en-US" b="1" dirty="0" smtClean="0">
                <a:latin typeface="Arial" charset="0"/>
                <a:cs typeface="Arial" charset="0"/>
              </a:rPr>
              <a:t>current tax year.</a:t>
            </a: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Include installation costs 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5943600"/>
            <a:ext cx="1981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Current tax year </a:t>
            </a:r>
            <a:r>
              <a:rPr lang="en-US" b="1" dirty="0">
                <a:latin typeface="Arial" charset="0"/>
                <a:cs typeface="Arial" charset="0"/>
              </a:rPr>
              <a:t>credit allowed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5334000"/>
            <a:ext cx="255746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Amount still available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8001000" y="5257800"/>
            <a:ext cx="6858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5" name="TextBox 2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cxnSp>
        <p:nvCxnSpPr>
          <p:cNvPr id="27" name="Straight Arrow Connector 26"/>
          <p:cNvCxnSpPr>
            <a:stCxn id="15" idx="3"/>
            <a:endCxn id="7" idx="2"/>
          </p:cNvCxnSpPr>
          <p:nvPr/>
        </p:nvCxnSpPr>
        <p:spPr bwMode="auto">
          <a:xfrm flipV="1">
            <a:off x="7277100" y="2628900"/>
            <a:ext cx="800100" cy="1326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8" idx="3"/>
            <a:endCxn id="13" idx="2"/>
          </p:cNvCxnSpPr>
          <p:nvPr/>
        </p:nvCxnSpPr>
        <p:spPr bwMode="auto">
          <a:xfrm>
            <a:off x="6705600" y="3690144"/>
            <a:ext cx="1371600" cy="436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endCxn id="14" idx="2"/>
          </p:cNvCxnSpPr>
          <p:nvPr/>
        </p:nvCxnSpPr>
        <p:spPr bwMode="auto">
          <a:xfrm>
            <a:off x="7239000" y="4953001"/>
            <a:ext cx="838200" cy="114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6781800" y="55626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endCxn id="10" idx="2"/>
          </p:cNvCxnSpPr>
          <p:nvPr/>
        </p:nvCxnSpPr>
        <p:spPr bwMode="auto">
          <a:xfrm>
            <a:off x="6477000" y="6248400"/>
            <a:ext cx="1600200" cy="381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10" grpId="0" animBg="1" autoUpdateAnimBg="0"/>
      <p:bldP spid="13" grpId="0" animBg="1" autoUpdateAnimBg="0"/>
      <p:bldP spid="14" grpId="0" animBg="1" autoUpdateAnimBg="0"/>
      <p:bldP spid="2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6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Residential Energy Credit – </a:t>
            </a:r>
            <a:br>
              <a:rPr lang="en-US" altLang="en-US" dirty="0" smtClean="0"/>
            </a:br>
            <a:r>
              <a:rPr lang="en-US" altLang="en-US" dirty="0" smtClean="0"/>
              <a:t>Federal 1040 Line 53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010400" y="4267200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114800"/>
            <a:ext cx="33909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TW transfers from Form 5695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6096000" y="4419600"/>
            <a:ext cx="914400" cy="1143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07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Eligibility for </a:t>
            </a:r>
            <a:br>
              <a:rPr lang="en-US" altLang="en-US" smtClean="0"/>
            </a:br>
            <a:r>
              <a:rPr lang="en-US" altLang="en-US" smtClean="0"/>
              <a:t>Credit For The Elderly or Disabled</a:t>
            </a:r>
            <a:endParaRPr lang="en-US" altLang="en-US" dirty="0" smtClean="0"/>
          </a:p>
        </p:txBody>
      </p:sp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At least 65</a:t>
            </a:r>
          </a:p>
          <a:p>
            <a:r>
              <a:rPr lang="en-US" altLang="en-US" dirty="0" smtClean="0"/>
              <a:t>If under 65 &amp; retired on permanent &amp; total disability &amp; did not reach mandatory retirement age - must have taxable disability income</a:t>
            </a:r>
          </a:p>
          <a:p>
            <a:r>
              <a:rPr lang="en-US" altLang="en-US" dirty="0" smtClean="0"/>
              <a:t>Must meet income limits for AGI &amp; non-taxable SS/pension benefits – dependent on filing status</a:t>
            </a:r>
          </a:p>
          <a:p>
            <a:r>
              <a:rPr lang="en-US" altLang="en-US" dirty="0" smtClean="0"/>
              <a:t>Rare due to severe income limitations</a:t>
            </a:r>
          </a:p>
          <a:p>
            <a:r>
              <a:rPr lang="en-US" altLang="en-US" dirty="0" smtClean="0"/>
              <a:t>Requires Schedule R</a:t>
            </a:r>
          </a:p>
          <a:p>
            <a:r>
              <a:rPr lang="en-US" altLang="en-US" dirty="0" smtClean="0"/>
              <a:t>TW computes automatically if correct data is input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400" dirty="0" smtClean="0"/>
              <a:t>Review:</a:t>
            </a:r>
            <a:br>
              <a:rPr lang="en-US" altLang="en-US" sz="3400" dirty="0" smtClean="0"/>
            </a:br>
            <a:r>
              <a:rPr lang="en-US" altLang="en-US" sz="3400" dirty="0" smtClean="0"/>
              <a:t>Nonrefundable Credits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Dollar for dollar reduction of tax liability</a:t>
            </a:r>
          </a:p>
          <a:p>
            <a:pPr eaLnBrk="1" hangingPunct="1">
              <a:defRPr/>
            </a:pPr>
            <a:r>
              <a:rPr lang="en-US" dirty="0" smtClean="0"/>
              <a:t>Applied against federal tax in the order they are listed on Federal 1040 Page 2 credits</a:t>
            </a:r>
          </a:p>
          <a:p>
            <a:pPr lvl="1" eaLnBrk="1" hangingPunct="1">
              <a:defRPr/>
            </a:pPr>
            <a:r>
              <a:rPr lang="en-US" dirty="0" smtClean="0"/>
              <a:t>Amount of credit could change in TW if entry of a credit on prior line causes nonrefundable credits to exceed tax liability</a:t>
            </a:r>
          </a:p>
          <a:p>
            <a:pPr eaLnBrk="1" hangingPunct="1">
              <a:defRPr/>
            </a:pPr>
            <a:r>
              <a:rPr lang="en-US" dirty="0" smtClean="0"/>
              <a:t>Can reduce tax liability to zero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Note:</a:t>
            </a:r>
            <a:r>
              <a:rPr lang="en-US" dirty="0" smtClean="0"/>
              <a:t>  Refundable credits covered elsewhere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4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Nonrefundable Credits</a:t>
            </a:r>
            <a:endParaRPr lang="en-US" altLang="en-US" dirty="0" smtClean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 sz="2800" dirty="0" smtClean="0"/>
              <a:t>Education Credits – 1040 Line 50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Must be entered at end of return after all other figures finalized and Diagnostics run, so covered in a later module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 smtClean="0"/>
              <a:t>Retirement Savings Contributions Credit – 1040 Line 51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 smtClean="0"/>
              <a:t>Residential Energy Credits – 1040 Line 53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 smtClean="0"/>
              <a:t>Credit for the Elderly or Disabled – 1040 Line 54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 smtClean="0"/>
              <a:t>Others which are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Out Of Scope </a:t>
            </a:r>
            <a:r>
              <a:rPr lang="en-US" altLang="en-US" sz="2800" dirty="0" smtClean="0"/>
              <a:t>–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Alternative Motor Vehicle Credit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Mortgage Interest Credit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 smtClean="0"/>
          </a:p>
        </p:txBody>
      </p:sp>
      <p:pic>
        <p:nvPicPr>
          <p:cNvPr id="94208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76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3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Retirement Savings Contribution Credit</a:t>
            </a:r>
            <a:endParaRPr lang="en-US" altLang="en-US" dirty="0" smtClean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Credit for contributing to a retirement plan-IRA, 401k, 403b, 457b, etc.</a:t>
            </a:r>
          </a:p>
          <a:p>
            <a:r>
              <a:rPr lang="en-US" altLang="en-US" dirty="0" smtClean="0"/>
              <a:t>Amount of credit based on AGI &amp; filing status</a:t>
            </a:r>
          </a:p>
          <a:p>
            <a:r>
              <a:rPr lang="en-US" altLang="en-US" dirty="0" smtClean="0"/>
              <a:t> TW automatically inserts Form 8880, if taxpayer qualifies &amp; if:</a:t>
            </a:r>
          </a:p>
          <a:p>
            <a:pPr lvl="1"/>
            <a:r>
              <a:rPr lang="en-US" altLang="en-US" dirty="0" smtClean="0"/>
              <a:t>Traditional or Roth IRA contribution is entered on Federal 1040 Line 32</a:t>
            </a:r>
          </a:p>
          <a:p>
            <a:pPr lvl="1"/>
            <a:r>
              <a:rPr lang="en-US" altLang="en-US" dirty="0" smtClean="0"/>
              <a:t>Form W-2 includes retirement contribution in Box 12 with a code designation of D, E, F, G, H, S, AA, BB or in Box 14 marked as “Qualifies for Form 8880”</a:t>
            </a:r>
          </a:p>
          <a:p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Retirement Savings Contribution Credit</a:t>
            </a:r>
            <a:endParaRPr lang="en-US" altLang="en-US" dirty="0" smtClean="0"/>
          </a:p>
        </p:txBody>
      </p:sp>
      <p:sp>
        <p:nvSpPr>
          <p:cNvPr id="946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2014 contribution reduced by any retirement plan distributions to taxpayer after 2011 thru due date of 2014 return (IRA, Roth, 401k, etc.) 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Must complete TW Form 8880</a:t>
            </a:r>
          </a:p>
          <a:p>
            <a:pPr lvl="1"/>
            <a:r>
              <a:rPr lang="en-US" altLang="en-US" dirty="0" smtClean="0"/>
              <a:t> Must answer questions in red at top of page</a:t>
            </a:r>
          </a:p>
          <a:p>
            <a:pPr lvl="1"/>
            <a:r>
              <a:rPr lang="en-US" altLang="en-US" dirty="0" smtClean="0"/>
              <a:t> Must enter retirement plan distributions next to appropriate year (if any) &amp; indicate if filed MFJ</a:t>
            </a:r>
          </a:p>
          <a:p>
            <a:pPr lvl="1"/>
            <a:r>
              <a:rPr lang="en-US" altLang="en-US" dirty="0" smtClean="0"/>
              <a:t>TW completes rest of form</a:t>
            </a:r>
          </a:p>
          <a:p>
            <a:r>
              <a:rPr lang="en-US" altLang="en-US" dirty="0" smtClean="0"/>
              <a:t>TW calculates credit on Form 8880 Line 14 &amp; transfers to Federal 1040 Line 51</a:t>
            </a:r>
          </a:p>
          <a:p>
            <a:r>
              <a:rPr lang="en-US" altLang="en-US" dirty="0" smtClean="0"/>
              <a:t>Wait until return is complete – may show up as red in tree during entry, but only need to complete if red at end (credit still applies)</a:t>
            </a:r>
          </a:p>
          <a:p>
            <a:pPr marL="0" lvl="0" indent="0">
              <a:buNone/>
            </a:pPr>
            <a:endParaRPr lang="en-US" altLang="en-US" dirty="0" smtClean="0"/>
          </a:p>
          <a:p>
            <a:pPr marL="0" lv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*</a:t>
            </a:r>
            <a:r>
              <a:rPr lang="en-US" altLang="en-US" dirty="0" smtClean="0"/>
              <a:t>  </a:t>
            </a:r>
            <a:r>
              <a:rPr lang="en-US" altLang="en-US" dirty="0" smtClean="0">
                <a:solidFill>
                  <a:srgbClr val="FF0000"/>
                </a:solidFill>
              </a:rPr>
              <a:t>Consult Pub 4012 Tab G to determine which retirement plan distributions to include/exclude</a:t>
            </a:r>
          </a:p>
          <a:p>
            <a:endParaRPr lang="en-US" altLang="en-US" dirty="0" smtClean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79247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1698" t="14190" r="2830"/>
          <a:stretch>
            <a:fillRect/>
          </a:stretch>
        </p:blipFill>
        <p:spPr bwMode="auto">
          <a:xfrm>
            <a:off x="609600" y="2362200"/>
            <a:ext cx="78486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Retirement Savings Contribution Credit – Form 8880</a:t>
            </a:r>
            <a:endParaRPr lang="en-US" alt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114800" y="1828800"/>
            <a:ext cx="28654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Answer questions in red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86600" y="2286000"/>
            <a:ext cx="1676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791200"/>
            <a:ext cx="2620963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Enter retirement plan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distributions by year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343400" y="5867400"/>
            <a:ext cx="914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15" name="TextBox 1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</a:t>
            </a:r>
            <a:r>
              <a:rPr lang="en-US" sz="1600" smtClean="0"/>
              <a:t>4012 Tab G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553200" y="2209800"/>
            <a:ext cx="609600" cy="228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9" name="Straight Arrow Connector 18"/>
          <p:cNvCxnSpPr>
            <a:stCxn id="11" idx="1"/>
            <a:endCxn id="12" idx="6"/>
          </p:cNvCxnSpPr>
          <p:nvPr/>
        </p:nvCxnSpPr>
        <p:spPr bwMode="auto">
          <a:xfrm flipH="1">
            <a:off x="5257800" y="6114257"/>
            <a:ext cx="685800" cy="579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99467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Residential Energy Credits</a:t>
            </a:r>
          </a:p>
        </p:txBody>
      </p:sp>
      <p:sp>
        <p:nvSpPr>
          <p:cNvPr id="95027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Applies to qualified energy efficiency improvements</a:t>
            </a:r>
          </a:p>
          <a:p>
            <a:pPr lvl="1"/>
            <a:r>
              <a:rPr lang="en-US" altLang="en-US" sz="3000" dirty="0" smtClean="0"/>
              <a:t>Insulation, windows &amp; doors, qualifying metal / asphalt roofs (does not include labor costs)</a:t>
            </a:r>
          </a:p>
          <a:p>
            <a:pPr lvl="2"/>
            <a:r>
              <a:rPr lang="en-US" altLang="en-US" sz="2600" dirty="0" smtClean="0"/>
              <a:t>Most standard new roofs are NOT qualifying roofs</a:t>
            </a:r>
          </a:p>
          <a:p>
            <a:pPr lvl="1"/>
            <a:r>
              <a:rPr lang="en-US" altLang="en-US" sz="3000" dirty="0" smtClean="0"/>
              <a:t>Heating &amp; air conditioning systems (includes labor costs)</a:t>
            </a:r>
          </a:p>
          <a:p>
            <a:pPr lvl="1"/>
            <a:r>
              <a:rPr lang="en-US" altLang="en-US" sz="3000" dirty="0" smtClean="0"/>
              <a:t>See Form 5690 for complete list of items</a:t>
            </a:r>
          </a:p>
          <a:p>
            <a:r>
              <a:rPr lang="en-US" altLang="en-US" dirty="0" smtClean="0"/>
              <a:t>Improvements made to principal residence only (must be existing home)</a:t>
            </a:r>
          </a:p>
          <a:p>
            <a:r>
              <a:rPr lang="en-US" altLang="en-US" dirty="0" smtClean="0"/>
              <a:t> Improvements placed into service in current Tax Year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1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Residential Energy Credits</a:t>
            </a:r>
            <a:endParaRPr lang="en-US" altLang="en-US" sz="2800" dirty="0" smtClean="0"/>
          </a:p>
        </p:txBody>
      </p:sp>
      <p:sp>
        <p:nvSpPr>
          <p:cNvPr id="9523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00600"/>
          </a:xfrm>
        </p:spPr>
        <p:txBody>
          <a:bodyPr/>
          <a:lstStyle/>
          <a:p>
            <a:r>
              <a:rPr lang="en-US" altLang="en-US" dirty="0" smtClean="0"/>
              <a:t>Total combined credit limit of $500 for all years after 2005 ($200 for windows)</a:t>
            </a:r>
          </a:p>
          <a:p>
            <a:r>
              <a:rPr lang="en-US" altLang="en-US" dirty="0" smtClean="0"/>
              <a:t>Maximum credits:</a:t>
            </a:r>
          </a:p>
          <a:p>
            <a:pPr lvl="1"/>
            <a:r>
              <a:rPr lang="en-US" altLang="en-US" sz="2700" dirty="0" smtClean="0"/>
              <a:t>$50 for advanced main air circulating fan</a:t>
            </a:r>
          </a:p>
          <a:p>
            <a:pPr lvl="1"/>
            <a:r>
              <a:rPr lang="en-US" altLang="en-US" sz="2700" dirty="0" smtClean="0"/>
              <a:t>$150 for natural gas, propane, oil furnace</a:t>
            </a:r>
          </a:p>
          <a:p>
            <a:pPr lvl="1"/>
            <a:r>
              <a:rPr lang="en-US" altLang="en-US" sz="2700" dirty="0" smtClean="0"/>
              <a:t>$150 for hot water boiler</a:t>
            </a:r>
          </a:p>
          <a:p>
            <a:pPr lvl="1"/>
            <a:r>
              <a:rPr lang="en-US" altLang="en-US" sz="2700" dirty="0" smtClean="0"/>
              <a:t>$200 for windows</a:t>
            </a:r>
          </a:p>
          <a:p>
            <a:pPr lvl="1"/>
            <a:r>
              <a:rPr lang="en-US" altLang="en-US" sz="2700" dirty="0" smtClean="0"/>
              <a:t>$300 for any item of energy-efficient building property 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7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Residential Energy Credits</a:t>
            </a:r>
            <a:endParaRPr lang="en-US" altLang="en-US" sz="2800" dirty="0" smtClean="0"/>
          </a:p>
        </p:txBody>
      </p:sp>
      <p:sp>
        <p:nvSpPr>
          <p:cNvPr id="95437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r>
              <a:rPr lang="en-US" altLang="en-US" dirty="0" smtClean="0"/>
              <a:t>Credit taken on Form 5695, Part II</a:t>
            </a:r>
          </a:p>
          <a:p>
            <a:r>
              <a:rPr lang="en-US" altLang="en-US" dirty="0" smtClean="0"/>
              <a:t>Form 5695, Part I, Out of Scope</a:t>
            </a:r>
          </a:p>
          <a:p>
            <a:pPr lvl="1"/>
            <a:r>
              <a:rPr lang="en-US" altLang="en-US" dirty="0" smtClean="0"/>
              <a:t>For alternative energy equipment, such as solar hot water heaters, geothermal heat pumps, &amp; wind turbines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/>
              <a:t>NOTE:</a:t>
            </a:r>
            <a:r>
              <a:rPr lang="en-US" altLang="en-US" dirty="0" smtClean="0"/>
              <a:t>  Not all ENERGY STAR products qualify for credit.  Manufacturers must certify &amp; provide written statement</a:t>
            </a:r>
          </a:p>
          <a:p>
            <a:pPr lvl="1"/>
            <a:endParaRPr lang="en-US" altLang="en-US" dirty="0" smtClean="0"/>
          </a:p>
        </p:txBody>
      </p:sp>
      <p:pic>
        <p:nvPicPr>
          <p:cNvPr id="954373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8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1179</Words>
  <Application>Microsoft Office PowerPoint</Application>
  <PresentationFormat>On-screen Show (4:3)</PresentationFormat>
  <Paragraphs>191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ＭＳ Ｐゴシック</vt:lpstr>
      <vt:lpstr>Verdana</vt:lpstr>
      <vt:lpstr>Wingdings</vt:lpstr>
      <vt:lpstr>NJ Template 06</vt:lpstr>
      <vt:lpstr>Miscellaneous Credits</vt:lpstr>
      <vt:lpstr>Review: Nonrefundable Credits</vt:lpstr>
      <vt:lpstr>Nonrefundable Credits</vt:lpstr>
      <vt:lpstr>Retirement Savings Contribution Credit</vt:lpstr>
      <vt:lpstr>Retirement Savings Contribution Credit</vt:lpstr>
      <vt:lpstr>TW Retirement Savings Contribution Credit – Form 8880</vt:lpstr>
      <vt:lpstr>Residential Energy Credits</vt:lpstr>
      <vt:lpstr>Residential Energy Credits</vt:lpstr>
      <vt:lpstr>Residential Energy Credits</vt:lpstr>
      <vt:lpstr>TW Residential Energy Credits –  Form 5695 Page 2 Part II</vt:lpstr>
      <vt:lpstr>TW Residential Energy Credits –  Form 5695</vt:lpstr>
      <vt:lpstr>TW Residential Energy Credits –  Form 5695</vt:lpstr>
      <vt:lpstr>TW Residential Energy Credit –  Federal 1040 Line 53</vt:lpstr>
      <vt:lpstr>Eligibility for  Credit For The Elderly or Disabled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2015-11-10T02:45:21Z</dcterms:modified>
</cp:coreProperties>
</file>